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5" r:id="rId18"/>
    <p:sldId id="277" r:id="rId19"/>
    <p:sldId id="278" r:id="rId20"/>
    <p:sldId id="279" r:id="rId21"/>
    <p:sldId id="272" r:id="rId22"/>
    <p:sldId id="276" r:id="rId23"/>
    <p:sldId id="273" r:id="rId24"/>
    <p:sldId id="274"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463EDA8-F08E-4D17-93B5-5F2B13CFFB6E}" type="datetimeFigureOut">
              <a:rPr lang="en-CA" smtClean="0"/>
              <a:pPr/>
              <a:t>20/09/2015</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B6E22310-005B-4923-B6A1-6FD487611166}" type="slidenum">
              <a:rPr lang="en-CA" smtClean="0"/>
              <a:pPr/>
              <a:t>‹#›</a:t>
            </a:fld>
            <a:endParaRPr lang="en-C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63EDA8-F08E-4D17-93B5-5F2B13CFFB6E}" type="datetimeFigureOut">
              <a:rPr lang="en-CA" smtClean="0"/>
              <a:pPr/>
              <a:t>20/09/2015</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E22310-005B-4923-B6A1-6FD487611166}" type="slidenum">
              <a:rPr lang="en-CA" smtClean="0"/>
              <a:pPr/>
              <a:t>‹#›</a:t>
            </a:fld>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hyperlink" Target="https://en.wikipedia.org/wiki/Momentu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CA"/>
          </a:p>
        </p:txBody>
      </p:sp>
      <p:sp>
        <p:nvSpPr>
          <p:cNvPr id="3" name="Subtitle 2"/>
          <p:cNvSpPr>
            <a:spLocks noGrp="1"/>
          </p:cNvSpPr>
          <p:nvPr>
            <p:ph type="subTitle" idx="1"/>
          </p:nvPr>
        </p:nvSpPr>
        <p:spPr/>
        <p:txBody>
          <a:bodyPr/>
          <a:lstStyle/>
          <a:p>
            <a:endParaRPr lang="en-CA"/>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Chadwick</a:t>
            </a:r>
            <a:endParaRPr lang="en-CA" dirty="0"/>
          </a:p>
        </p:txBody>
      </p:sp>
      <p:sp>
        <p:nvSpPr>
          <p:cNvPr id="3" name="Content Placeholder 2"/>
          <p:cNvSpPr>
            <a:spLocks noGrp="1"/>
          </p:cNvSpPr>
          <p:nvPr>
            <p:ph idx="1"/>
          </p:nvPr>
        </p:nvSpPr>
        <p:spPr>
          <a:xfrm>
            <a:off x="3275856" y="1600200"/>
            <a:ext cx="5410944" cy="4525963"/>
          </a:xfrm>
        </p:spPr>
        <p:txBody>
          <a:bodyPr>
            <a:normAutofit/>
          </a:bodyPr>
          <a:lstStyle/>
          <a:p>
            <a:pPr lvl="0"/>
            <a:r>
              <a:rPr lang="en-CA" sz="1600" dirty="0"/>
              <a:t>Using Geiger's recently developed Geiger counter, Chadwick was able to demonstrate that beta radiation produced a continuous spectrum, and not discrete lines as had been thought. </a:t>
            </a:r>
          </a:p>
          <a:p>
            <a:pPr lvl="0"/>
            <a:r>
              <a:rPr lang="en-CA" sz="1600" dirty="0"/>
              <a:t>He was Rutherford's assistant director of research at the Cavendish Laboratory for over a decade at a time when it was one of the world's foremost centres for the study of physics, attracting students like John Cockcroft, Norman Feather, and Mark Oliphant. </a:t>
            </a:r>
          </a:p>
          <a:p>
            <a:pPr lvl="0"/>
            <a:r>
              <a:rPr lang="en-CA" sz="1600" dirty="0"/>
              <a:t>Chadwick pursued a line of research that led to his discovery of the neutron in 1932, </a:t>
            </a:r>
          </a:p>
          <a:p>
            <a:endParaRPr lang="en-CA" sz="1600" dirty="0"/>
          </a:p>
        </p:txBody>
      </p:sp>
      <p:pic>
        <p:nvPicPr>
          <p:cNvPr id="1026" name="Picture 2" descr="James Chadwick.jpg"/>
          <p:cNvPicPr>
            <a:picLocks noChangeAspect="1" noChangeArrowheads="1"/>
          </p:cNvPicPr>
          <p:nvPr/>
        </p:nvPicPr>
        <p:blipFill>
          <a:blip r:embed="rId2" cstate="print"/>
          <a:srcRect/>
          <a:stretch>
            <a:fillRect/>
          </a:stretch>
        </p:blipFill>
        <p:spPr bwMode="auto">
          <a:xfrm>
            <a:off x="899592" y="1700808"/>
            <a:ext cx="2095500" cy="26670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Planck</a:t>
            </a:r>
            <a:endParaRPr lang="en-CA" dirty="0"/>
          </a:p>
        </p:txBody>
      </p:sp>
      <p:sp>
        <p:nvSpPr>
          <p:cNvPr id="3" name="Content Placeholder 2"/>
          <p:cNvSpPr>
            <a:spLocks noGrp="1"/>
          </p:cNvSpPr>
          <p:nvPr>
            <p:ph idx="1"/>
          </p:nvPr>
        </p:nvSpPr>
        <p:spPr>
          <a:xfrm>
            <a:off x="3203848" y="1600200"/>
            <a:ext cx="5482952" cy="4525963"/>
          </a:xfrm>
        </p:spPr>
        <p:txBody>
          <a:bodyPr>
            <a:normAutofit/>
          </a:bodyPr>
          <a:lstStyle/>
          <a:p>
            <a:pPr lvl="0"/>
            <a:r>
              <a:rPr lang="en-CA" sz="1600" dirty="0"/>
              <a:t>In 1894 Planck turned his attention to the problem of black-body radiation.</a:t>
            </a:r>
          </a:p>
          <a:p>
            <a:pPr lvl="0"/>
            <a:r>
              <a:rPr lang="en-CA" sz="1600" dirty="0"/>
              <a:t>Planck postulate proposed that electromagnetic energy could be emitted only in quantized form, in other words, the energy could only be a multiple of an elementary unit</a:t>
            </a:r>
          </a:p>
          <a:p>
            <a:r>
              <a:rPr lang="en-CA" sz="1600" dirty="0"/>
              <a:t>Among these applications and developments may be mentioned Einstein's explanation of the photoelectric effect.</a:t>
            </a:r>
          </a:p>
        </p:txBody>
      </p:sp>
      <p:pic>
        <p:nvPicPr>
          <p:cNvPr id="31746" name="Picture 2" descr="Max Planck 1933.jpg"/>
          <p:cNvPicPr>
            <a:picLocks noChangeAspect="1" noChangeArrowheads="1"/>
          </p:cNvPicPr>
          <p:nvPr/>
        </p:nvPicPr>
        <p:blipFill>
          <a:blip r:embed="rId2" cstate="print"/>
          <a:srcRect/>
          <a:stretch>
            <a:fillRect/>
          </a:stretch>
        </p:blipFill>
        <p:spPr bwMode="auto">
          <a:xfrm>
            <a:off x="395536" y="1772816"/>
            <a:ext cx="2143125" cy="2657476"/>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Maxwell</a:t>
            </a:r>
            <a:endParaRPr lang="en-CA" dirty="0"/>
          </a:p>
        </p:txBody>
      </p:sp>
      <p:sp>
        <p:nvSpPr>
          <p:cNvPr id="3" name="Content Placeholder 2"/>
          <p:cNvSpPr>
            <a:spLocks noGrp="1"/>
          </p:cNvSpPr>
          <p:nvPr>
            <p:ph idx="1"/>
          </p:nvPr>
        </p:nvSpPr>
        <p:spPr>
          <a:xfrm>
            <a:off x="3779912" y="1600200"/>
            <a:ext cx="4906888" cy="4525963"/>
          </a:xfrm>
        </p:spPr>
        <p:txBody>
          <a:bodyPr>
            <a:normAutofit/>
          </a:bodyPr>
          <a:lstStyle/>
          <a:p>
            <a:r>
              <a:rPr lang="en-CA" sz="1600" dirty="0"/>
              <a:t>formulate the classical theory of electromagnetic radiation, bringing together for the first time electricity, </a:t>
            </a:r>
            <a:r>
              <a:rPr lang="en-CA" sz="1600" dirty="0" smtClean="0"/>
              <a:t>magnetism</a:t>
            </a:r>
            <a:r>
              <a:rPr lang="en-CA" sz="1600" dirty="0"/>
              <a:t>, and light as manifestations of the same phenomenon.</a:t>
            </a:r>
          </a:p>
        </p:txBody>
      </p:sp>
      <p:pic>
        <p:nvPicPr>
          <p:cNvPr id="30722" name="Picture 2" descr="James Clerk Maxwell.png"/>
          <p:cNvPicPr>
            <a:picLocks noChangeAspect="1" noChangeArrowheads="1"/>
          </p:cNvPicPr>
          <p:nvPr/>
        </p:nvPicPr>
        <p:blipFill>
          <a:blip r:embed="rId2" cstate="print"/>
          <a:srcRect/>
          <a:stretch>
            <a:fillRect/>
          </a:stretch>
        </p:blipFill>
        <p:spPr bwMode="auto">
          <a:xfrm>
            <a:off x="971600" y="1556792"/>
            <a:ext cx="2143125" cy="2581276"/>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Einstein</a:t>
            </a:r>
            <a:endParaRPr lang="en-CA" dirty="0"/>
          </a:p>
        </p:txBody>
      </p:sp>
      <p:sp>
        <p:nvSpPr>
          <p:cNvPr id="3" name="Content Placeholder 2"/>
          <p:cNvSpPr>
            <a:spLocks noGrp="1"/>
          </p:cNvSpPr>
          <p:nvPr>
            <p:ph idx="1"/>
          </p:nvPr>
        </p:nvSpPr>
        <p:spPr>
          <a:xfrm>
            <a:off x="2627784" y="1196752"/>
            <a:ext cx="6059016" cy="4929411"/>
          </a:xfrm>
        </p:spPr>
        <p:txBody>
          <a:bodyPr>
            <a:normAutofit/>
          </a:bodyPr>
          <a:lstStyle/>
          <a:p>
            <a:pPr lvl="0"/>
            <a:r>
              <a:rPr lang="en-CA" sz="1600" dirty="0" smtClean="0"/>
              <a:t>In </a:t>
            </a:r>
            <a:r>
              <a:rPr lang="en-CA" sz="1600" dirty="0"/>
              <a:t>1905, which has been called Einstein's </a:t>
            </a:r>
            <a:r>
              <a:rPr lang="en-CA" sz="1600" i="1" dirty="0" err="1"/>
              <a:t>annus</a:t>
            </a:r>
            <a:r>
              <a:rPr lang="en-CA" sz="1600" i="1" dirty="0"/>
              <a:t> mirabilis</a:t>
            </a:r>
            <a:r>
              <a:rPr lang="en-CA" sz="1600" dirty="0"/>
              <a:t> (miracle year), he published four ground breaking papers, on the photoelectric effect, Brownian motion, special relativity, and the equivalence of mass and energy</a:t>
            </a:r>
          </a:p>
          <a:p>
            <a:r>
              <a:rPr lang="en-CA" sz="1600" dirty="0"/>
              <a:t>In a 1905 paper,</a:t>
            </a:r>
            <a:r>
              <a:rPr lang="en-CA" sz="1600" dirty="0" smtClean="0"/>
              <a:t> Einstein postulated that light itself consists of localized particles (</a:t>
            </a:r>
            <a:r>
              <a:rPr lang="en-CA" sz="1600" b="1" i="1" dirty="0" smtClean="0"/>
              <a:t>quanta</a:t>
            </a:r>
            <a:r>
              <a:rPr lang="en-CA" sz="1600" dirty="0" smtClean="0"/>
              <a:t>). Einstein's light quanta were nearly universally rejected by all physicists, including Max Planck and </a:t>
            </a:r>
            <a:r>
              <a:rPr lang="en-CA" sz="1600" dirty="0" err="1" smtClean="0"/>
              <a:t>Niels</a:t>
            </a:r>
            <a:r>
              <a:rPr lang="en-CA" sz="1600" dirty="0" smtClean="0"/>
              <a:t> Bohr. This idea only became universally accepted in 1919, with </a:t>
            </a:r>
            <a:r>
              <a:rPr lang="en-CA" sz="1600" dirty="0"/>
              <a:t>Robert Millikan's detailed experiments on the photoelectric effect, and with the measurement of </a:t>
            </a:r>
            <a:r>
              <a:rPr lang="en-CA" sz="1600" dirty="0" smtClean="0"/>
              <a:t>Compton scattering</a:t>
            </a:r>
            <a:r>
              <a:rPr lang="en-CA" sz="1600" dirty="0"/>
              <a:t>.</a:t>
            </a:r>
          </a:p>
        </p:txBody>
      </p:sp>
      <p:pic>
        <p:nvPicPr>
          <p:cNvPr id="29698" name="Picture 2" descr="Einstein 1921 by F Schmutzer - restoration.jpg"/>
          <p:cNvPicPr>
            <a:picLocks noChangeAspect="1" noChangeArrowheads="1"/>
          </p:cNvPicPr>
          <p:nvPr/>
        </p:nvPicPr>
        <p:blipFill>
          <a:blip r:embed="rId2" cstate="print"/>
          <a:srcRect/>
          <a:stretch>
            <a:fillRect/>
          </a:stretch>
        </p:blipFill>
        <p:spPr bwMode="auto">
          <a:xfrm>
            <a:off x="395536" y="1412776"/>
            <a:ext cx="2095500" cy="2752725"/>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Kirchhoff and Bunsen</a:t>
            </a:r>
            <a:endParaRPr lang="en-CA" dirty="0"/>
          </a:p>
        </p:txBody>
      </p:sp>
      <p:sp>
        <p:nvSpPr>
          <p:cNvPr id="3" name="Content Placeholder 2"/>
          <p:cNvSpPr>
            <a:spLocks noGrp="1"/>
          </p:cNvSpPr>
          <p:nvPr>
            <p:ph idx="1"/>
          </p:nvPr>
        </p:nvSpPr>
        <p:spPr>
          <a:xfrm>
            <a:off x="3203848" y="1600200"/>
            <a:ext cx="5482952" cy="4525963"/>
          </a:xfrm>
        </p:spPr>
        <p:txBody>
          <a:bodyPr>
            <a:normAutofit/>
          </a:bodyPr>
          <a:lstStyle/>
          <a:p>
            <a:pPr lvl="0"/>
            <a:r>
              <a:rPr lang="en-CA" sz="1600" dirty="0" smtClean="0"/>
              <a:t>research on the fixed lines of the solar spectrum, and on the inversion of the bright lines in the spectra of artificial light.</a:t>
            </a:r>
          </a:p>
          <a:p>
            <a:r>
              <a:rPr lang="en-CA" sz="1600" dirty="0" smtClean="0"/>
              <a:t>He contributed greatly to the field of spectroscopy by formalizing three laws that describe the spectral composition of light emitted by incandescent objects </a:t>
            </a:r>
            <a:endParaRPr lang="en-CA" sz="1600" dirty="0"/>
          </a:p>
        </p:txBody>
      </p:sp>
      <p:pic>
        <p:nvPicPr>
          <p:cNvPr id="6146" name="Picture 2" descr=" Black-and-white image of two middle-aged men, either one leaning with one elbow on a wooden column in the middle. Both wear long jackets, and the shorter man on the left has a beard."/>
          <p:cNvPicPr>
            <a:picLocks noChangeAspect="1" noChangeArrowheads="1"/>
          </p:cNvPicPr>
          <p:nvPr/>
        </p:nvPicPr>
        <p:blipFill>
          <a:blip r:embed="rId2" cstate="print"/>
          <a:srcRect/>
          <a:stretch>
            <a:fillRect/>
          </a:stretch>
        </p:blipFill>
        <p:spPr bwMode="auto">
          <a:xfrm>
            <a:off x="467544" y="1628800"/>
            <a:ext cx="2278695" cy="3096344"/>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Bohr</a:t>
            </a:r>
            <a:endParaRPr lang="en-CA" dirty="0"/>
          </a:p>
        </p:txBody>
      </p:sp>
      <p:sp>
        <p:nvSpPr>
          <p:cNvPr id="3" name="Content Placeholder 2"/>
          <p:cNvSpPr>
            <a:spLocks noGrp="1"/>
          </p:cNvSpPr>
          <p:nvPr>
            <p:ph idx="1"/>
          </p:nvPr>
        </p:nvSpPr>
        <p:spPr>
          <a:xfrm>
            <a:off x="2843808" y="1600200"/>
            <a:ext cx="5842992" cy="4525963"/>
          </a:xfrm>
        </p:spPr>
        <p:txBody>
          <a:bodyPr>
            <a:normAutofit fontScale="47500" lnSpcReduction="20000"/>
          </a:bodyPr>
          <a:lstStyle/>
          <a:p>
            <a:r>
              <a:rPr lang="en-CA" sz="3400" dirty="0" smtClean="0"/>
              <a:t>In 1913 Bohr, by accident, stumbled across </a:t>
            </a:r>
            <a:r>
              <a:rPr lang="en-CA" sz="3400" dirty="0" err="1" smtClean="0"/>
              <a:t>Balmer's</a:t>
            </a:r>
            <a:r>
              <a:rPr lang="en-CA" sz="3400" dirty="0" smtClean="0"/>
              <a:t> numerology for the hydrogen spectrum, and in a flash came up with a workable model of the atom. The model asserts that:</a:t>
            </a:r>
          </a:p>
          <a:p>
            <a:pPr marL="633413" lvl="0" indent="-279400"/>
            <a:r>
              <a:rPr lang="en-CA" sz="3400" dirty="0" smtClean="0"/>
              <a:t>The planetary model is correct.</a:t>
            </a:r>
          </a:p>
          <a:p>
            <a:pPr marL="633413" lvl="0" indent="-279400"/>
            <a:r>
              <a:rPr lang="en-CA" sz="3400" dirty="0" smtClean="0"/>
              <a:t>When an electron is in an "allowed" orbit it does not radiate. Thus the model simply throws out classical electromagnetic theory. Technical note: an allowed orbit is one in which the electron mass times its speed times the radius of the orbit is equal to a positive integer </a:t>
            </a:r>
            <a:r>
              <a:rPr lang="en-CA" sz="3400" b="1" dirty="0" smtClean="0"/>
              <a:t>n</a:t>
            </a:r>
            <a:r>
              <a:rPr lang="en-CA" sz="3400" dirty="0" smtClean="0"/>
              <a:t> times Planck's constant divided by 2 pi. The integer </a:t>
            </a:r>
            <a:r>
              <a:rPr lang="en-CA" sz="3400" b="1" dirty="0" smtClean="0"/>
              <a:t>n</a:t>
            </a:r>
            <a:r>
              <a:rPr lang="en-CA" sz="3400" dirty="0" smtClean="0"/>
              <a:t> can be 1, 2, 3, 17, 108, etc. In fact, there are an infinite number of allowed orbits corresponding to the infinite number of positive integers.</a:t>
            </a:r>
          </a:p>
          <a:p>
            <a:pPr marL="633413" lvl="0" indent="-279400"/>
            <a:r>
              <a:rPr lang="en-CA" sz="3400" dirty="0" smtClean="0"/>
              <a:t>When an electron absorbs energy from incident electromagnetic radiation, it "quantum jumps" into a higher energy allowed state. This higher energy state corresponds to an allowed orbit with a higher value of the integer </a:t>
            </a:r>
            <a:r>
              <a:rPr lang="en-CA" sz="3400" b="1" dirty="0" smtClean="0"/>
              <a:t>n</a:t>
            </a:r>
            <a:r>
              <a:rPr lang="en-CA" sz="3400" dirty="0" smtClean="0"/>
              <a:t>.</a:t>
            </a:r>
          </a:p>
          <a:p>
            <a:pPr marL="633413" lvl="0" indent="-279400"/>
            <a:r>
              <a:rPr lang="en-CA" sz="3400" dirty="0" smtClean="0"/>
              <a:t>When an electron is in a higher energy state, it can quantum jump into a lower energy state, one with a smaller value of </a:t>
            </a:r>
            <a:r>
              <a:rPr lang="en-CA" sz="3400" b="1" dirty="0" smtClean="0"/>
              <a:t>n</a:t>
            </a:r>
            <a:r>
              <a:rPr lang="en-CA" sz="3400" dirty="0" smtClean="0"/>
              <a:t>, emitting all of its energy as a single photon of electromagnetic energy.</a:t>
            </a:r>
          </a:p>
          <a:p>
            <a:endParaRPr lang="en-CA" dirty="0"/>
          </a:p>
        </p:txBody>
      </p:sp>
      <p:pic>
        <p:nvPicPr>
          <p:cNvPr id="5122" name="Picture 2" descr="Photograph showing the head and shoulders of a man in a suit and tie"/>
          <p:cNvPicPr>
            <a:picLocks noChangeAspect="1" noChangeArrowheads="1"/>
          </p:cNvPicPr>
          <p:nvPr/>
        </p:nvPicPr>
        <p:blipFill>
          <a:blip r:embed="rId2" cstate="print"/>
          <a:srcRect/>
          <a:stretch>
            <a:fillRect/>
          </a:stretch>
        </p:blipFill>
        <p:spPr bwMode="auto">
          <a:xfrm>
            <a:off x="395536" y="1628800"/>
            <a:ext cx="2381250" cy="3371851"/>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Michelson</a:t>
            </a:r>
            <a:endParaRPr lang="en-CA" dirty="0"/>
          </a:p>
        </p:txBody>
      </p:sp>
      <p:sp>
        <p:nvSpPr>
          <p:cNvPr id="3" name="Content Placeholder 2"/>
          <p:cNvSpPr>
            <a:spLocks noGrp="1"/>
          </p:cNvSpPr>
          <p:nvPr>
            <p:ph idx="1"/>
          </p:nvPr>
        </p:nvSpPr>
        <p:spPr>
          <a:xfrm>
            <a:off x="3131840" y="1600200"/>
            <a:ext cx="5554960" cy="4525963"/>
          </a:xfrm>
        </p:spPr>
        <p:txBody>
          <a:bodyPr>
            <a:normAutofit/>
          </a:bodyPr>
          <a:lstStyle/>
          <a:p>
            <a:pPr lvl="0"/>
            <a:r>
              <a:rPr lang="en-CA" sz="1600" dirty="0" smtClean="0"/>
              <a:t>known for his work on the measurement of the speed of light and especially for the Michelson–Morley experiment.</a:t>
            </a:r>
          </a:p>
          <a:p>
            <a:r>
              <a:rPr lang="en-CA" sz="1600" dirty="0" smtClean="0"/>
              <a:t>While at Annapolis, he conducted his first experiments of the speed of light, as part of a class demonstration in 1877. His Annapolis experiment was refined, and in 1879, he measured the speed of light in air to be 299,864 ± 51 kilometres per second, and estimated the speed of light in vacuum as 299,940 km/s,</a:t>
            </a:r>
            <a:endParaRPr lang="en-CA" sz="1600" dirty="0"/>
          </a:p>
        </p:txBody>
      </p:sp>
      <p:pic>
        <p:nvPicPr>
          <p:cNvPr id="4098" name="Picture 2" descr="Albert Abraham Michelson2.jpg"/>
          <p:cNvPicPr>
            <a:picLocks noChangeAspect="1" noChangeArrowheads="1"/>
          </p:cNvPicPr>
          <p:nvPr/>
        </p:nvPicPr>
        <p:blipFill>
          <a:blip r:embed="rId2" cstate="print"/>
          <a:srcRect/>
          <a:stretch>
            <a:fillRect/>
          </a:stretch>
        </p:blipFill>
        <p:spPr bwMode="auto">
          <a:xfrm>
            <a:off x="395536" y="1556792"/>
            <a:ext cx="2095500" cy="2943225"/>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Sommerfeld</a:t>
            </a:r>
            <a:endParaRPr lang="en-CA" dirty="0"/>
          </a:p>
        </p:txBody>
      </p:sp>
      <p:sp>
        <p:nvSpPr>
          <p:cNvPr id="3" name="Content Placeholder 2"/>
          <p:cNvSpPr>
            <a:spLocks noGrp="1"/>
          </p:cNvSpPr>
          <p:nvPr>
            <p:ph idx="1"/>
          </p:nvPr>
        </p:nvSpPr>
        <p:spPr>
          <a:xfrm>
            <a:off x="3779912" y="1600200"/>
            <a:ext cx="4906888" cy="4525963"/>
          </a:xfrm>
        </p:spPr>
        <p:txBody>
          <a:bodyPr>
            <a:normAutofit/>
          </a:bodyPr>
          <a:lstStyle/>
          <a:p>
            <a:r>
              <a:rPr lang="en-CA" sz="1600" dirty="0" smtClean="0"/>
              <a:t>He introduced the 2nd quantum number (</a:t>
            </a:r>
            <a:r>
              <a:rPr lang="en-CA" sz="1600" dirty="0" err="1" smtClean="0"/>
              <a:t>azimuthal</a:t>
            </a:r>
            <a:r>
              <a:rPr lang="en-CA" sz="1600" dirty="0" smtClean="0"/>
              <a:t> quantum number) and the 4th quantum number (spin quantum number). He also introduced the fine-structure constant and pioneered X-ray wave theory.</a:t>
            </a:r>
            <a:endParaRPr lang="en-CA" sz="1600" dirty="0"/>
          </a:p>
        </p:txBody>
      </p:sp>
      <p:pic>
        <p:nvPicPr>
          <p:cNvPr id="33794" name="Picture 2" descr="Sommerfeld1897.gif"/>
          <p:cNvPicPr>
            <a:picLocks noChangeAspect="1" noChangeArrowheads="1"/>
          </p:cNvPicPr>
          <p:nvPr/>
        </p:nvPicPr>
        <p:blipFill>
          <a:blip r:embed="rId2" cstate="print"/>
          <a:srcRect/>
          <a:stretch>
            <a:fillRect/>
          </a:stretch>
        </p:blipFill>
        <p:spPr bwMode="auto">
          <a:xfrm>
            <a:off x="467544" y="1124744"/>
            <a:ext cx="2095500" cy="2600325"/>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smtClean="0"/>
              <a:t>Sommerfeld</a:t>
            </a:r>
            <a:r>
              <a:rPr lang="en-CA" dirty="0" smtClean="0"/>
              <a:t> and Debye</a:t>
            </a:r>
            <a:endParaRPr lang="en-CA" dirty="0"/>
          </a:p>
        </p:txBody>
      </p:sp>
      <p:sp>
        <p:nvSpPr>
          <p:cNvPr id="3" name="Content Placeholder 2"/>
          <p:cNvSpPr>
            <a:spLocks noGrp="1"/>
          </p:cNvSpPr>
          <p:nvPr>
            <p:ph idx="1"/>
          </p:nvPr>
        </p:nvSpPr>
        <p:spPr>
          <a:xfrm>
            <a:off x="2915816" y="1600200"/>
            <a:ext cx="5770984" cy="4525963"/>
          </a:xfrm>
        </p:spPr>
        <p:txBody>
          <a:bodyPr>
            <a:normAutofit/>
          </a:bodyPr>
          <a:lstStyle/>
          <a:p>
            <a:pPr lvl="0"/>
            <a:r>
              <a:rPr lang="en-CA" sz="1600" dirty="0" smtClean="0"/>
              <a:t>His first major scientific contribution was the application of the concept of dipole moment to the charge distribution in asymmetric molecules</a:t>
            </a:r>
          </a:p>
          <a:p>
            <a:r>
              <a:rPr lang="en-CA" sz="1600" dirty="0" smtClean="0"/>
              <a:t>In 1913, he extended </a:t>
            </a:r>
            <a:r>
              <a:rPr lang="en-CA" sz="1600" dirty="0" err="1" smtClean="0"/>
              <a:t>Niels</a:t>
            </a:r>
            <a:r>
              <a:rPr lang="en-CA" sz="1600" dirty="0" smtClean="0"/>
              <a:t> Bohr's theory of atomic structure, introducing elliptical orbits, a concept also introduced by Arnold </a:t>
            </a:r>
            <a:r>
              <a:rPr lang="en-CA" sz="1600" dirty="0" err="1" smtClean="0"/>
              <a:t>Sommerfeld</a:t>
            </a:r>
            <a:r>
              <a:rPr lang="en-CA" sz="1600" dirty="0" smtClean="0"/>
              <a:t>. In 1914–1915, Debye calculated the effect of temperature on X-ray diffraction patterns of crystalline solids</a:t>
            </a:r>
            <a:endParaRPr lang="en-CA" sz="1600" dirty="0"/>
          </a:p>
        </p:txBody>
      </p:sp>
      <p:pic>
        <p:nvPicPr>
          <p:cNvPr id="36866" name="Picture 2" descr="Debije-boerhaave.jpg"/>
          <p:cNvPicPr>
            <a:picLocks noChangeAspect="1" noChangeArrowheads="1"/>
          </p:cNvPicPr>
          <p:nvPr/>
        </p:nvPicPr>
        <p:blipFill>
          <a:blip r:embed="rId2" cstate="print"/>
          <a:srcRect/>
          <a:stretch>
            <a:fillRect/>
          </a:stretch>
        </p:blipFill>
        <p:spPr bwMode="auto">
          <a:xfrm>
            <a:off x="467544" y="1484784"/>
            <a:ext cx="2095500" cy="2867025"/>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3779912" y="1600200"/>
            <a:ext cx="4906888" cy="4525963"/>
          </a:xfrm>
        </p:spPr>
        <p:txBody>
          <a:bodyPr>
            <a:normAutofit/>
          </a:bodyPr>
          <a:lstStyle/>
          <a:p>
            <a:r>
              <a:rPr lang="en-CA" sz="1600" dirty="0" smtClean="0"/>
              <a:t>In his 1924 PhD thesis he postulated the wave nature of electrons and suggested that all matter has wave properties. This concept is known as the de Broglie hypothesis, an example of wave-particle duality, and forms a central part of the theory of quantum mechanics.</a:t>
            </a:r>
            <a:endParaRPr lang="en-CA" sz="1600" dirty="0"/>
          </a:p>
        </p:txBody>
      </p:sp>
      <p:pic>
        <p:nvPicPr>
          <p:cNvPr id="35842" name="Picture 2" descr="Broglie Big.jpg"/>
          <p:cNvPicPr>
            <a:picLocks noChangeAspect="1" noChangeArrowheads="1"/>
          </p:cNvPicPr>
          <p:nvPr/>
        </p:nvPicPr>
        <p:blipFill>
          <a:blip r:embed="rId2" cstate="print"/>
          <a:srcRect/>
          <a:stretch>
            <a:fillRect/>
          </a:stretch>
        </p:blipFill>
        <p:spPr bwMode="auto">
          <a:xfrm>
            <a:off x="899592" y="1988840"/>
            <a:ext cx="1714500" cy="21812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Dalton</a:t>
            </a:r>
            <a:endParaRPr lang="en-CA" dirty="0"/>
          </a:p>
        </p:txBody>
      </p:sp>
      <p:sp>
        <p:nvSpPr>
          <p:cNvPr id="3" name="Content Placeholder 2"/>
          <p:cNvSpPr>
            <a:spLocks noGrp="1"/>
          </p:cNvSpPr>
          <p:nvPr>
            <p:ph idx="1"/>
          </p:nvPr>
        </p:nvSpPr>
        <p:spPr>
          <a:xfrm>
            <a:off x="3779912" y="1600200"/>
            <a:ext cx="4906888" cy="4525963"/>
          </a:xfrm>
        </p:spPr>
        <p:txBody>
          <a:bodyPr/>
          <a:lstStyle/>
          <a:p>
            <a:endParaRPr lang="en-CA"/>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smtClean="0"/>
              <a:t>Schrödinger</a:t>
            </a:r>
            <a:endParaRPr lang="en-CA" dirty="0"/>
          </a:p>
        </p:txBody>
      </p:sp>
      <p:sp>
        <p:nvSpPr>
          <p:cNvPr id="3" name="Content Placeholder 2"/>
          <p:cNvSpPr>
            <a:spLocks noGrp="1"/>
          </p:cNvSpPr>
          <p:nvPr>
            <p:ph idx="1"/>
          </p:nvPr>
        </p:nvSpPr>
        <p:spPr>
          <a:xfrm>
            <a:off x="2699792" y="1600200"/>
            <a:ext cx="5987008" cy="4525963"/>
          </a:xfrm>
        </p:spPr>
        <p:txBody>
          <a:bodyPr>
            <a:normAutofit/>
          </a:bodyPr>
          <a:lstStyle/>
          <a:p>
            <a:pPr lvl="0"/>
            <a:r>
              <a:rPr lang="en-CA" sz="1600" dirty="0" smtClean="0"/>
              <a:t>Schrödinger heard of de Broglie’s electron wave, it immediately occurred to him </a:t>
            </a:r>
            <a:r>
              <a:rPr lang="en-CA" sz="1600" dirty="0" smtClean="0"/>
              <a:t>that this </a:t>
            </a:r>
            <a:r>
              <a:rPr lang="en-CA" sz="1600" dirty="0" smtClean="0"/>
              <a:t>idea could be used to solve the problem of electron behaviour inside an atom. </a:t>
            </a:r>
            <a:endParaRPr lang="en-CA" sz="1600" dirty="0" smtClean="0"/>
          </a:p>
          <a:p>
            <a:pPr lvl="0"/>
            <a:r>
              <a:rPr lang="en-CA" sz="1600" dirty="0" smtClean="0"/>
              <a:t>Schrödinger </a:t>
            </a:r>
            <a:r>
              <a:rPr lang="en-CA" sz="1600" dirty="0" smtClean="0"/>
              <a:t>and others created the physics to describe electrons behaving like waves inside an atom. Schrödinger’s proposed wave mechanics was firmly based on the existing quantum concepts, and for this reason is usually referred to as quantum mechanics. </a:t>
            </a:r>
            <a:endParaRPr lang="en-CA" sz="1600" dirty="0" smtClean="0"/>
          </a:p>
          <a:p>
            <a:pPr lvl="0"/>
            <a:r>
              <a:rPr lang="en-CA" sz="1600" dirty="0" smtClean="0"/>
              <a:t>According </a:t>
            </a:r>
            <a:r>
              <a:rPr lang="en-CA" sz="1600" dirty="0" smtClean="0"/>
              <a:t>to Schrödinger, the electron can only have certain (quantized) energies because of the requirement for only whole numbers of wavelengths for the electron wave.</a:t>
            </a:r>
          </a:p>
          <a:p>
            <a:pPr lvl="0"/>
            <a:r>
              <a:rPr lang="en-CA" sz="1600" dirty="0" smtClean="0"/>
              <a:t>the wave equations from quantum mechanics can be manipulated to produce a three dimensional probability distribution of the electron in an orbital specified by the quantum numbers. This is known as an electron probability density and can be represented in a variety of ways.</a:t>
            </a:r>
          </a:p>
          <a:p>
            <a:endParaRPr lang="en-CA" sz="1600" dirty="0"/>
          </a:p>
        </p:txBody>
      </p:sp>
      <p:pic>
        <p:nvPicPr>
          <p:cNvPr id="34818" name="Picture 2" descr="http://www-history.mcs.st-and.ac.uk/BigPictures/Schrodinger.jpeg"/>
          <p:cNvPicPr>
            <a:picLocks noChangeAspect="1" noChangeArrowheads="1"/>
          </p:cNvPicPr>
          <p:nvPr/>
        </p:nvPicPr>
        <p:blipFill>
          <a:blip r:embed="rId2" cstate="print"/>
          <a:srcRect/>
          <a:stretch>
            <a:fillRect/>
          </a:stretch>
        </p:blipFill>
        <p:spPr bwMode="auto">
          <a:xfrm>
            <a:off x="251520" y="1700808"/>
            <a:ext cx="2247900" cy="3105150"/>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Pauli</a:t>
            </a:r>
            <a:endParaRPr lang="en-CA" dirty="0"/>
          </a:p>
        </p:txBody>
      </p:sp>
      <p:sp>
        <p:nvSpPr>
          <p:cNvPr id="3" name="Content Placeholder 2"/>
          <p:cNvSpPr>
            <a:spLocks noGrp="1"/>
          </p:cNvSpPr>
          <p:nvPr>
            <p:ph idx="1"/>
          </p:nvPr>
        </p:nvSpPr>
        <p:spPr>
          <a:xfrm>
            <a:off x="3779912" y="1600200"/>
            <a:ext cx="4906888" cy="4525963"/>
          </a:xfrm>
        </p:spPr>
        <p:txBody>
          <a:bodyPr>
            <a:normAutofit/>
          </a:bodyPr>
          <a:lstStyle/>
          <a:p>
            <a:pPr lvl="0"/>
            <a:r>
              <a:rPr lang="en-CA" sz="1600" dirty="0" smtClean="0"/>
              <a:t>In 1924,  Pauli proposed a new quantum degree of freedom (or quantum number), with two possible values, to resolve inconsistencies between observed molecular spectra and the predictions of quantum mechanics. In particular, the spectrum of atomic hydrogen had a doublet, or pair of lines differing by a small amount, where only one line was expected. Pauli formulated his </a:t>
            </a:r>
            <a:r>
              <a:rPr lang="en-CA" sz="1600" i="1" dirty="0" smtClean="0"/>
              <a:t>exclusion principle</a:t>
            </a:r>
            <a:r>
              <a:rPr lang="en-CA" sz="1600" dirty="0" smtClean="0"/>
              <a:t>, stating that "There cannot exist an atom in such a quantum state that two electrons within [it] have the same set of quantum numbers."</a:t>
            </a:r>
          </a:p>
          <a:p>
            <a:endParaRPr lang="en-CA" sz="1600" dirty="0" smtClean="0"/>
          </a:p>
          <a:p>
            <a:endParaRPr lang="en-CA" sz="1600" dirty="0"/>
          </a:p>
        </p:txBody>
      </p:sp>
      <p:pic>
        <p:nvPicPr>
          <p:cNvPr id="3074" name="Picture 2" descr="https://upload.wikimedia.org/wikipedia/commons/thumb/4/43/Wolfgang_Pauli_young.jpg/150px-Wolfgang_Pauli_young.jpg"/>
          <p:cNvPicPr>
            <a:picLocks noChangeAspect="1" noChangeArrowheads="1"/>
          </p:cNvPicPr>
          <p:nvPr/>
        </p:nvPicPr>
        <p:blipFill>
          <a:blip r:embed="rId2" cstate="print"/>
          <a:srcRect/>
          <a:stretch>
            <a:fillRect/>
          </a:stretch>
        </p:blipFill>
        <p:spPr bwMode="auto">
          <a:xfrm>
            <a:off x="395536" y="1412776"/>
            <a:ext cx="3168352" cy="3802022"/>
          </a:xfrm>
          <a:prstGeom prst="rect">
            <a:avLst/>
          </a:prstGeom>
          <a:no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3779912" y="1600200"/>
            <a:ext cx="4906888" cy="4525963"/>
          </a:xfrm>
        </p:spPr>
        <p:txBody>
          <a:bodyPr/>
          <a:lstStyle/>
          <a:p>
            <a:endParaRPr lang="en-CA"/>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Heisenberg</a:t>
            </a:r>
            <a:endParaRPr lang="en-CA" dirty="0"/>
          </a:p>
        </p:txBody>
      </p:sp>
      <p:sp>
        <p:nvSpPr>
          <p:cNvPr id="3" name="Content Placeholder 2"/>
          <p:cNvSpPr>
            <a:spLocks noGrp="1"/>
          </p:cNvSpPr>
          <p:nvPr>
            <p:ph idx="1"/>
          </p:nvPr>
        </p:nvSpPr>
        <p:spPr>
          <a:xfrm>
            <a:off x="3203848" y="1124744"/>
            <a:ext cx="5482952" cy="5328592"/>
          </a:xfrm>
        </p:spPr>
        <p:txBody>
          <a:bodyPr>
            <a:normAutofit fontScale="40000" lnSpcReduction="20000"/>
          </a:bodyPr>
          <a:lstStyle/>
          <a:p>
            <a:pPr lvl="0"/>
            <a:r>
              <a:rPr lang="en-CA" sz="4000" b="1" dirty="0" smtClean="0"/>
              <a:t>Heisenberg's uncertainty principle</a:t>
            </a:r>
            <a:r>
              <a:rPr lang="en-CA" sz="4000" dirty="0" smtClean="0"/>
              <a:t>, </a:t>
            </a:r>
          </a:p>
          <a:p>
            <a:pPr lvl="0"/>
            <a:r>
              <a:rPr lang="en-CA" sz="4000" dirty="0" smtClean="0"/>
              <a:t>quantum mechanics shows that certain pairs of physical properties, like position and speed, cannot both be known to arbitrary precision: the more precisely one property is known, the less precisely the other can be known. This statement is known as the uncertainty principle. </a:t>
            </a:r>
          </a:p>
          <a:p>
            <a:pPr lvl="0"/>
            <a:r>
              <a:rPr lang="en-CA" sz="4000" dirty="0" smtClean="0"/>
              <a:t>The uncertainty principle isn't a statement about the accuracy of our measuring equipment, but about the nature of the system itself  the uncertainty principle is inherent in the properties of all wave-like systems</a:t>
            </a:r>
          </a:p>
          <a:p>
            <a:pPr lvl="0"/>
            <a:r>
              <a:rPr lang="en-CA" sz="4000" dirty="0" smtClean="0"/>
              <a:t>Heisenberg gave, as an illustration, the measurement of the position and momentum of an electron using a photon of light. In measuring the electron's position, the higher the frequency of the photon, the more accurate is the measurement of the position of the impact, but the greater is the disturbance of the electron, which absorbs a random amount of energy, rendering the measurement obtained of its </a:t>
            </a:r>
            <a:r>
              <a:rPr lang="en-CA" sz="4000" u="sng" dirty="0" smtClean="0">
                <a:hlinkClick r:id="rId2" tooltip="Momentum"/>
              </a:rPr>
              <a:t>momentum</a:t>
            </a:r>
            <a:r>
              <a:rPr lang="en-CA" sz="4000" dirty="0" smtClean="0"/>
              <a:t> increasingly uncertain (momentum is velocity multiplied by mass), for one is necessarily measuring its post-impact disturbed momentum from the collision products and not its original momentum. With a photon of lower frequency, the disturbance (and hence uncertainty) in the momentum is less, but so is the accuracy of the measurement of the position of the impact</a:t>
            </a:r>
          </a:p>
          <a:p>
            <a:endParaRPr lang="en-CA" dirty="0"/>
          </a:p>
        </p:txBody>
      </p:sp>
      <p:pic>
        <p:nvPicPr>
          <p:cNvPr id="2050" name="Picture 2" descr="https://upload.wikimedia.org/wikipedia/commons/thumb/b/b0/Heisenberg_10.jpg/170px-Heisenberg_10.jpg"/>
          <p:cNvPicPr>
            <a:picLocks noChangeAspect="1" noChangeArrowheads="1"/>
          </p:cNvPicPr>
          <p:nvPr/>
        </p:nvPicPr>
        <p:blipFill>
          <a:blip r:embed="rId3" cstate="print"/>
          <a:srcRect/>
          <a:stretch>
            <a:fillRect/>
          </a:stretch>
        </p:blipFill>
        <p:spPr bwMode="auto">
          <a:xfrm>
            <a:off x="395535" y="1556792"/>
            <a:ext cx="2536059" cy="3744416"/>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CA" dirty="0"/>
          </a:p>
        </p:txBody>
      </p:sp>
      <p:sp>
        <p:nvSpPr>
          <p:cNvPr id="3" name="Content Placeholder 2"/>
          <p:cNvSpPr>
            <a:spLocks noGrp="1"/>
          </p:cNvSpPr>
          <p:nvPr>
            <p:ph idx="1"/>
          </p:nvPr>
        </p:nvSpPr>
        <p:spPr>
          <a:xfrm>
            <a:off x="3779912" y="1600200"/>
            <a:ext cx="4906888" cy="4525963"/>
          </a:xfrm>
        </p:spPr>
        <p:txBody>
          <a:bodyPr/>
          <a:lstStyle/>
          <a:p>
            <a:endParaRPr lang="en-CA"/>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Arrhenius and Faraday</a:t>
            </a:r>
            <a:endParaRPr lang="en-CA" dirty="0"/>
          </a:p>
        </p:txBody>
      </p:sp>
      <p:sp>
        <p:nvSpPr>
          <p:cNvPr id="3" name="Content Placeholder 2"/>
          <p:cNvSpPr>
            <a:spLocks noGrp="1"/>
          </p:cNvSpPr>
          <p:nvPr>
            <p:ph idx="1"/>
          </p:nvPr>
        </p:nvSpPr>
        <p:spPr>
          <a:xfrm>
            <a:off x="2987824" y="1600200"/>
            <a:ext cx="5698976" cy="4525963"/>
          </a:xfrm>
        </p:spPr>
        <p:txBody>
          <a:bodyPr>
            <a:normAutofit/>
          </a:bodyPr>
          <a:lstStyle/>
          <a:p>
            <a:pPr lvl="0"/>
            <a:r>
              <a:rPr lang="en-CA" sz="1600" dirty="0"/>
              <a:t>Faraday invented an early form of what was to become the Bunsen </a:t>
            </a:r>
            <a:r>
              <a:rPr lang="en-CA" sz="1600" dirty="0" smtClean="0"/>
              <a:t>burner</a:t>
            </a:r>
          </a:p>
          <a:p>
            <a:r>
              <a:rPr lang="en-CA" sz="1600" dirty="0"/>
              <a:t>introduction of spectrum analysis </a:t>
            </a:r>
          </a:p>
          <a:p>
            <a:r>
              <a:rPr lang="en-CA" sz="1600" dirty="0"/>
              <a:t> discovering the laws of electrolysis, and for popularizing terminology such as </a:t>
            </a:r>
            <a:r>
              <a:rPr lang="en-CA" sz="1600" dirty="0" smtClean="0"/>
              <a:t>anode</a:t>
            </a:r>
            <a:r>
              <a:rPr lang="en-CA" sz="1600" dirty="0"/>
              <a:t>, </a:t>
            </a:r>
            <a:r>
              <a:rPr lang="en-CA" sz="1600" dirty="0" smtClean="0"/>
              <a:t>cathode</a:t>
            </a:r>
            <a:r>
              <a:rPr lang="en-CA" sz="1600" dirty="0"/>
              <a:t>, </a:t>
            </a:r>
            <a:r>
              <a:rPr lang="en-CA" sz="1600" dirty="0" smtClean="0"/>
              <a:t>electrode</a:t>
            </a:r>
            <a:r>
              <a:rPr lang="en-CA" sz="1600" dirty="0"/>
              <a:t>, and </a:t>
            </a:r>
            <a:r>
              <a:rPr lang="en-CA" sz="1600" dirty="0" smtClean="0"/>
              <a:t>ion</a:t>
            </a:r>
            <a:r>
              <a:rPr lang="en-CA" sz="1600" dirty="0"/>
              <a:t>, terms proposed in large part by </a:t>
            </a:r>
            <a:r>
              <a:rPr lang="en-CA" sz="1600" dirty="0" smtClean="0"/>
              <a:t>William </a:t>
            </a:r>
            <a:r>
              <a:rPr lang="en-CA" sz="1600" dirty="0" err="1" smtClean="0"/>
              <a:t>Whewell</a:t>
            </a:r>
            <a:endParaRPr lang="en-CA" sz="1600" dirty="0"/>
          </a:p>
        </p:txBody>
      </p:sp>
      <p:pic>
        <p:nvPicPr>
          <p:cNvPr id="8194" name="Picture 2" descr="M Faraday Th Phillips oil 1842.jpg"/>
          <p:cNvPicPr>
            <a:picLocks noChangeAspect="1" noChangeArrowheads="1"/>
          </p:cNvPicPr>
          <p:nvPr/>
        </p:nvPicPr>
        <p:blipFill>
          <a:blip r:embed="rId2" cstate="print"/>
          <a:srcRect/>
          <a:stretch>
            <a:fillRect/>
          </a:stretch>
        </p:blipFill>
        <p:spPr bwMode="auto">
          <a:xfrm>
            <a:off x="611560" y="1556792"/>
            <a:ext cx="2095500" cy="2714626"/>
          </a:xfrm>
          <a:prstGeom prst="rect">
            <a:avLst/>
          </a:prstGeom>
          <a:noFill/>
        </p:spPr>
      </p:pic>
      <p:sp>
        <p:nvSpPr>
          <p:cNvPr id="5" name="TextBox 4"/>
          <p:cNvSpPr txBox="1"/>
          <p:nvPr/>
        </p:nvSpPr>
        <p:spPr>
          <a:xfrm>
            <a:off x="755576" y="4365104"/>
            <a:ext cx="1481496" cy="261610"/>
          </a:xfrm>
          <a:prstGeom prst="rect">
            <a:avLst/>
          </a:prstGeom>
          <a:noFill/>
        </p:spPr>
        <p:txBody>
          <a:bodyPr wrap="none" rtlCol="0">
            <a:spAutoFit/>
          </a:bodyPr>
          <a:lstStyle/>
          <a:p>
            <a:r>
              <a:rPr lang="en-CA" sz="1100" dirty="0"/>
              <a:t>Michael Faraday, 1842</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Crookes</a:t>
            </a:r>
            <a:endParaRPr lang="en-CA" dirty="0"/>
          </a:p>
        </p:txBody>
      </p:sp>
      <p:sp>
        <p:nvSpPr>
          <p:cNvPr id="3" name="Content Placeholder 2"/>
          <p:cNvSpPr>
            <a:spLocks noGrp="1"/>
          </p:cNvSpPr>
          <p:nvPr>
            <p:ph idx="1"/>
          </p:nvPr>
        </p:nvSpPr>
        <p:spPr>
          <a:xfrm>
            <a:off x="3779912" y="1600200"/>
            <a:ext cx="4906888" cy="4525963"/>
          </a:xfrm>
        </p:spPr>
        <p:txBody>
          <a:bodyPr>
            <a:normAutofit/>
          </a:bodyPr>
          <a:lstStyle/>
          <a:p>
            <a:pPr lvl="0"/>
            <a:r>
              <a:rPr lang="en-CA" sz="1600" dirty="0"/>
              <a:t>cathode-ray studies, fundamental in the development of atomic physics</a:t>
            </a:r>
          </a:p>
          <a:p>
            <a:pPr lvl="0"/>
            <a:r>
              <a:rPr lang="en-CA" sz="1600" dirty="0"/>
              <a:t> discovery was that of the element thallium, announced in 1861</a:t>
            </a:r>
          </a:p>
          <a:p>
            <a:r>
              <a:rPr lang="en-CA" sz="1600" dirty="0"/>
              <a:t>He developed the Crookes tubes investigating </a:t>
            </a:r>
            <a:r>
              <a:rPr lang="en-CA" sz="1600" dirty="0" smtClean="0"/>
              <a:t>cathode rays</a:t>
            </a:r>
            <a:r>
              <a:rPr lang="en-CA" sz="1600" dirty="0"/>
              <a:t>. He published numerous papers on </a:t>
            </a:r>
            <a:r>
              <a:rPr lang="en-CA" sz="1600" dirty="0" smtClean="0"/>
              <a:t>spectroscopy</a:t>
            </a:r>
            <a:r>
              <a:rPr lang="en-CA" sz="1600" dirty="0"/>
              <a:t> and conducted research on a variety of minor subjects. In his investigations of the conduction of electricity in low pressure gases, he discovered that as the pressure was lowered, the negative electrode (cathode) appeared to emit rays (the so-called "cathode rays", now known to be a stream of </a:t>
            </a:r>
            <a:r>
              <a:rPr lang="en-CA" sz="1600" dirty="0" smtClean="0"/>
              <a:t>free electrons</a:t>
            </a:r>
            <a:r>
              <a:rPr lang="en-CA" sz="1600" dirty="0"/>
              <a:t>, and used in </a:t>
            </a:r>
            <a:r>
              <a:rPr lang="en-CA" sz="1600" dirty="0" smtClean="0"/>
              <a:t>cathode ray display devices</a:t>
            </a:r>
            <a:r>
              <a:rPr lang="en-CA" sz="1600" dirty="0"/>
              <a:t>)</a:t>
            </a:r>
          </a:p>
        </p:txBody>
      </p:sp>
      <p:pic>
        <p:nvPicPr>
          <p:cNvPr id="7170" name="Picture 2" descr="Sir William Crookes 1906.jpg"/>
          <p:cNvPicPr>
            <a:picLocks noChangeAspect="1" noChangeArrowheads="1"/>
          </p:cNvPicPr>
          <p:nvPr/>
        </p:nvPicPr>
        <p:blipFill>
          <a:blip r:embed="rId2" cstate="print"/>
          <a:srcRect/>
          <a:stretch>
            <a:fillRect/>
          </a:stretch>
        </p:blipFill>
        <p:spPr bwMode="auto">
          <a:xfrm>
            <a:off x="683568" y="1556792"/>
            <a:ext cx="2095500" cy="2790825"/>
          </a:xfrm>
          <a:prstGeom prst="rect">
            <a:avLst/>
          </a:prstGeom>
          <a:noFill/>
        </p:spPr>
      </p:pic>
      <p:sp>
        <p:nvSpPr>
          <p:cNvPr id="5" name="TextBox 4"/>
          <p:cNvSpPr txBox="1"/>
          <p:nvPr/>
        </p:nvSpPr>
        <p:spPr>
          <a:xfrm>
            <a:off x="755576" y="4653136"/>
            <a:ext cx="1747594" cy="261610"/>
          </a:xfrm>
          <a:prstGeom prst="rect">
            <a:avLst/>
          </a:prstGeom>
          <a:noFill/>
        </p:spPr>
        <p:txBody>
          <a:bodyPr wrap="none" rtlCol="0">
            <a:spAutoFit/>
          </a:bodyPr>
          <a:lstStyle/>
          <a:p>
            <a:r>
              <a:rPr lang="en-CA" sz="1100" dirty="0"/>
              <a:t>Sir William Crookes in 1906</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J.J. Thomson</a:t>
            </a:r>
            <a:endParaRPr lang="en-CA" dirty="0"/>
          </a:p>
        </p:txBody>
      </p:sp>
      <p:sp>
        <p:nvSpPr>
          <p:cNvPr id="3" name="Content Placeholder 2"/>
          <p:cNvSpPr>
            <a:spLocks noGrp="1"/>
          </p:cNvSpPr>
          <p:nvPr>
            <p:ph idx="1"/>
          </p:nvPr>
        </p:nvSpPr>
        <p:spPr>
          <a:xfrm>
            <a:off x="2771800" y="1340768"/>
            <a:ext cx="6120680" cy="5256584"/>
          </a:xfrm>
        </p:spPr>
        <p:txBody>
          <a:bodyPr>
            <a:noAutofit/>
          </a:bodyPr>
          <a:lstStyle/>
          <a:p>
            <a:pPr lvl="0"/>
            <a:r>
              <a:rPr lang="en-CA" sz="1600" dirty="0"/>
              <a:t>showed that cathode rays were composed of previously unknown negatively charged particles, which he calculated must have bodies much smaller than atoms and a very large value for their charge-to-mass ratio. </a:t>
            </a:r>
          </a:p>
          <a:p>
            <a:pPr lvl="0"/>
            <a:r>
              <a:rPr lang="en-CA" sz="1600" dirty="0"/>
              <a:t>Thus he is credited with the discovery and identification of the electron; and with the discovery of the first subatomic particle. </a:t>
            </a:r>
          </a:p>
          <a:p>
            <a:pPr lvl="0"/>
            <a:r>
              <a:rPr lang="en-CA" sz="1600" dirty="0"/>
              <a:t>Thomson is also credited with finding the first evidence for isotopes of a stable (non-radioactive) element in 1913, as part of his exploration into the composition of canal rays (positive ions). </a:t>
            </a:r>
          </a:p>
          <a:p>
            <a:pPr lvl="0"/>
            <a:r>
              <a:rPr lang="en-CA" sz="1600" dirty="0"/>
              <a:t>His experiments to determine the nature of positively charged particles, with Francis William Aston, were the first use of mass spectrometry and led to the development of the mass spectrograph.</a:t>
            </a:r>
          </a:p>
          <a:p>
            <a:pPr lvl="0"/>
            <a:r>
              <a:rPr lang="en-CA" sz="1600" dirty="0"/>
              <a:t>Thomson was awarded the 1906 Nobel Prize in Physics for the discovery of the electron and for his work on the conduction of electricity in gases </a:t>
            </a:r>
          </a:p>
          <a:p>
            <a:r>
              <a:rPr lang="en-CA" sz="1600" dirty="0"/>
              <a:t>Seven of his students, and his son George Paget Thomson, also became Nobel Prize winners.</a:t>
            </a:r>
          </a:p>
        </p:txBody>
      </p:sp>
      <p:pic>
        <p:nvPicPr>
          <p:cNvPr id="6146" name="Picture 2" descr="J.J Thomson.jpg"/>
          <p:cNvPicPr>
            <a:picLocks noChangeAspect="1" noChangeArrowheads="1"/>
          </p:cNvPicPr>
          <p:nvPr/>
        </p:nvPicPr>
        <p:blipFill>
          <a:blip r:embed="rId2" cstate="print"/>
          <a:srcRect/>
          <a:stretch>
            <a:fillRect/>
          </a:stretch>
        </p:blipFill>
        <p:spPr bwMode="auto">
          <a:xfrm>
            <a:off x="611560" y="1772816"/>
            <a:ext cx="1905000" cy="298132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George Paget </a:t>
            </a:r>
            <a:r>
              <a:rPr lang="en-CA" dirty="0" smtClean="0"/>
              <a:t>Thomson</a:t>
            </a:r>
            <a:endParaRPr lang="en-CA" dirty="0"/>
          </a:p>
        </p:txBody>
      </p:sp>
      <p:sp>
        <p:nvSpPr>
          <p:cNvPr id="3" name="Content Placeholder 2"/>
          <p:cNvSpPr>
            <a:spLocks noGrp="1"/>
          </p:cNvSpPr>
          <p:nvPr>
            <p:ph idx="1"/>
          </p:nvPr>
        </p:nvSpPr>
        <p:spPr>
          <a:xfrm>
            <a:off x="3779912" y="1600200"/>
            <a:ext cx="4906888" cy="4525963"/>
          </a:xfrm>
        </p:spPr>
        <p:txBody>
          <a:bodyPr/>
          <a:lstStyle/>
          <a:p>
            <a:r>
              <a:rPr lang="en-CA" sz="1600" dirty="0" smtClean="0"/>
              <a:t>Nobel </a:t>
            </a:r>
            <a:r>
              <a:rPr lang="en-CA" sz="1600" dirty="0"/>
              <a:t>laureate in physics recognised for his discovery with Clinton Davisson of the wave </a:t>
            </a:r>
            <a:r>
              <a:rPr lang="en-CA" sz="1600" dirty="0" smtClean="0"/>
              <a:t>properties </a:t>
            </a:r>
            <a:r>
              <a:rPr lang="en-CA" sz="1600" dirty="0"/>
              <a:t>of the electron by electron diffraction</a:t>
            </a:r>
            <a:r>
              <a:rPr lang="en-CA" dirty="0"/>
              <a:t>.</a:t>
            </a:r>
          </a:p>
        </p:txBody>
      </p:sp>
      <p:pic>
        <p:nvPicPr>
          <p:cNvPr id="5122" name="Picture 2" descr="George Paget Thomson.jpg"/>
          <p:cNvPicPr>
            <a:picLocks noChangeAspect="1" noChangeArrowheads="1"/>
          </p:cNvPicPr>
          <p:nvPr/>
        </p:nvPicPr>
        <p:blipFill>
          <a:blip r:embed="rId2" cstate="print"/>
          <a:srcRect/>
          <a:stretch>
            <a:fillRect/>
          </a:stretch>
        </p:blipFill>
        <p:spPr bwMode="auto">
          <a:xfrm>
            <a:off x="899592" y="1556792"/>
            <a:ext cx="2095500" cy="2962276"/>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Millikan</a:t>
            </a:r>
            <a:endParaRPr lang="en-CA" dirty="0"/>
          </a:p>
        </p:txBody>
      </p:sp>
      <p:sp>
        <p:nvSpPr>
          <p:cNvPr id="3" name="Content Placeholder 2"/>
          <p:cNvSpPr>
            <a:spLocks noGrp="1"/>
          </p:cNvSpPr>
          <p:nvPr>
            <p:ph idx="1"/>
          </p:nvPr>
        </p:nvSpPr>
        <p:spPr>
          <a:xfrm>
            <a:off x="3203848" y="1600200"/>
            <a:ext cx="5482952" cy="4525963"/>
          </a:xfrm>
        </p:spPr>
        <p:txBody>
          <a:bodyPr>
            <a:normAutofit/>
          </a:bodyPr>
          <a:lstStyle/>
          <a:p>
            <a:pPr lvl="0"/>
            <a:r>
              <a:rPr lang="en-CA" sz="1600" dirty="0"/>
              <a:t>series of experiments to determine the electric charge carried by a single electron.( Oil-drop experiment) </a:t>
            </a:r>
          </a:p>
          <a:p>
            <a:pPr lvl="0"/>
            <a:r>
              <a:rPr lang="en-CA" sz="1600" dirty="0"/>
              <a:t>In 1914 Millikan took up with similar skill the experimental verification of the equation introduced by Albert Einstein in 1905 to describe the photoelectric effect. </a:t>
            </a:r>
          </a:p>
          <a:p>
            <a:pPr lvl="0"/>
            <a:r>
              <a:rPr lang="en-CA" sz="1600" dirty="0"/>
              <a:t>He used this same research to obtain an accurate value of Planck’s constant. </a:t>
            </a:r>
          </a:p>
          <a:p>
            <a:endParaRPr lang="en-CA" sz="1600" dirty="0"/>
          </a:p>
        </p:txBody>
      </p:sp>
      <p:pic>
        <p:nvPicPr>
          <p:cNvPr id="4098" name="Picture 2" descr="Robert Andrews Millikan 1920s.jpg"/>
          <p:cNvPicPr>
            <a:picLocks noChangeAspect="1" noChangeArrowheads="1"/>
          </p:cNvPicPr>
          <p:nvPr/>
        </p:nvPicPr>
        <p:blipFill>
          <a:blip r:embed="rId2" cstate="print"/>
          <a:srcRect/>
          <a:stretch>
            <a:fillRect/>
          </a:stretch>
        </p:blipFill>
        <p:spPr bwMode="auto">
          <a:xfrm>
            <a:off x="683568" y="1628800"/>
            <a:ext cx="2095500" cy="2790825"/>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Rutherford</a:t>
            </a:r>
            <a:endParaRPr lang="en-CA" dirty="0"/>
          </a:p>
        </p:txBody>
      </p:sp>
      <p:sp>
        <p:nvSpPr>
          <p:cNvPr id="3" name="Content Placeholder 2"/>
          <p:cNvSpPr>
            <a:spLocks noGrp="1"/>
          </p:cNvSpPr>
          <p:nvPr>
            <p:ph idx="1"/>
          </p:nvPr>
        </p:nvSpPr>
        <p:spPr>
          <a:xfrm>
            <a:off x="3203848" y="1600200"/>
            <a:ext cx="5482952" cy="4525963"/>
          </a:xfrm>
        </p:spPr>
        <p:txBody>
          <a:bodyPr>
            <a:normAutofit fontScale="47500" lnSpcReduction="20000"/>
          </a:bodyPr>
          <a:lstStyle/>
          <a:p>
            <a:pPr lvl="0"/>
            <a:r>
              <a:rPr lang="en-CA" dirty="0"/>
              <a:t>In early work he discovered the concept of radioactive half-life, proved that radioactivity involved the transmutation of one chemical element to another, and also differentiated and named alpha and beta radiation (McGill University in Canada) It is the basis for the Nobel Prize in Chemistry he was awarded in 1908 "for his investigations into the disintegration of the elements, and the chemistry of radioactive substances",</a:t>
            </a:r>
          </a:p>
          <a:p>
            <a:pPr lvl="0"/>
            <a:r>
              <a:rPr lang="en-CA" dirty="0"/>
              <a:t>he and Thomas </a:t>
            </a:r>
            <a:r>
              <a:rPr lang="en-CA" dirty="0" err="1"/>
              <a:t>Royds</a:t>
            </a:r>
            <a:r>
              <a:rPr lang="en-CA" dirty="0"/>
              <a:t> proved that alpha radiation is helium nuclei. </a:t>
            </a:r>
          </a:p>
          <a:p>
            <a:pPr lvl="0"/>
            <a:r>
              <a:rPr lang="en-CA" dirty="0"/>
              <a:t>Rutherford performed his most famous work after he became a Nobel laureate. In 1911, although he could not prove that it was positive or negative,</a:t>
            </a:r>
            <a:r>
              <a:rPr lang="en-CA" baseline="30000" dirty="0"/>
              <a:t> </a:t>
            </a:r>
            <a:r>
              <a:rPr lang="en-CA" dirty="0"/>
              <a:t>he theorized that atoms have their charge concentrated in a very small nucleus and thereby pioneered the Rutherford model of the atom, through his discovery and interpretation of Rutherford scattering in his gold foil experiment. He is widely credited with first "splitting the atom" in 1917 in a nuclear reaction between nitrogen and alpha particles, in which he also discovered (and named) the proton</a:t>
            </a:r>
          </a:p>
          <a:p>
            <a:pPr lvl="0"/>
            <a:r>
              <a:rPr lang="en-CA" dirty="0"/>
              <a:t>Under his leadership the neutron was discovered by James Chadwick in 1932 and in the same year the first experiment to split the nucleus in a fully controlled manner, performed by students working under his direction, John Cockcroft and Ernest Walton. </a:t>
            </a:r>
          </a:p>
          <a:p>
            <a:endParaRPr lang="en-CA" dirty="0"/>
          </a:p>
        </p:txBody>
      </p:sp>
      <p:pic>
        <p:nvPicPr>
          <p:cNvPr id="3074" name="Picture 2" descr="Ernest Rutherford LOC.jpg"/>
          <p:cNvPicPr>
            <a:picLocks noChangeAspect="1" noChangeArrowheads="1"/>
          </p:cNvPicPr>
          <p:nvPr/>
        </p:nvPicPr>
        <p:blipFill>
          <a:blip r:embed="rId2" cstate="print"/>
          <a:srcRect/>
          <a:stretch>
            <a:fillRect/>
          </a:stretch>
        </p:blipFill>
        <p:spPr bwMode="auto">
          <a:xfrm>
            <a:off x="611560" y="1556792"/>
            <a:ext cx="2381250" cy="31908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Aston</a:t>
            </a:r>
            <a:endParaRPr lang="en-CA" dirty="0"/>
          </a:p>
        </p:txBody>
      </p:sp>
      <p:sp>
        <p:nvSpPr>
          <p:cNvPr id="3" name="Content Placeholder 2"/>
          <p:cNvSpPr>
            <a:spLocks noGrp="1"/>
          </p:cNvSpPr>
          <p:nvPr>
            <p:ph idx="1"/>
          </p:nvPr>
        </p:nvSpPr>
        <p:spPr>
          <a:xfrm>
            <a:off x="3203848" y="1600200"/>
            <a:ext cx="5482952" cy="4525963"/>
          </a:xfrm>
        </p:spPr>
        <p:txBody>
          <a:bodyPr>
            <a:normAutofit/>
          </a:bodyPr>
          <a:lstStyle/>
          <a:p>
            <a:r>
              <a:rPr lang="en-CA" sz="1600" dirty="0"/>
              <a:t>his discovery, by means of his mass spectrograph, of isotopes, in a large number of non-radioactive elements, and for his enunciation of the </a:t>
            </a:r>
            <a:r>
              <a:rPr lang="en-CA" sz="1600" dirty="0" smtClean="0"/>
              <a:t>whole number rule</a:t>
            </a:r>
            <a:endParaRPr lang="en-CA" sz="1600" dirty="0"/>
          </a:p>
        </p:txBody>
      </p:sp>
      <p:pic>
        <p:nvPicPr>
          <p:cNvPr id="2050" name="Picture 2" descr="3x2"/>
          <p:cNvPicPr>
            <a:picLocks noChangeAspect="1" noChangeArrowheads="1"/>
          </p:cNvPicPr>
          <p:nvPr/>
        </p:nvPicPr>
        <p:blipFill>
          <a:blip r:embed="rId2" cstate="print"/>
          <a:srcRect/>
          <a:stretch>
            <a:fillRect/>
          </a:stretch>
        </p:blipFill>
        <p:spPr bwMode="auto">
          <a:xfrm>
            <a:off x="395536" y="1484784"/>
            <a:ext cx="2667000" cy="3771901"/>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177</TotalTime>
  <Words>505</Words>
  <Application>Microsoft Office PowerPoint</Application>
  <PresentationFormat>On-screen Show (4:3)</PresentationFormat>
  <Paragraphs>74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Slide 1</vt:lpstr>
      <vt:lpstr>Dalton</vt:lpstr>
      <vt:lpstr>Arrhenius and Faraday</vt:lpstr>
      <vt:lpstr>Crookes</vt:lpstr>
      <vt:lpstr>J.J. Thomson</vt:lpstr>
      <vt:lpstr>George Paget Thomson</vt:lpstr>
      <vt:lpstr>Millikan</vt:lpstr>
      <vt:lpstr>Rutherford</vt:lpstr>
      <vt:lpstr>Aston</vt:lpstr>
      <vt:lpstr>Chadwick</vt:lpstr>
      <vt:lpstr>Planck</vt:lpstr>
      <vt:lpstr>Maxwell</vt:lpstr>
      <vt:lpstr>Einstein</vt:lpstr>
      <vt:lpstr>Kirchhoff and Bunsen</vt:lpstr>
      <vt:lpstr>Bohr</vt:lpstr>
      <vt:lpstr>Michelson</vt:lpstr>
      <vt:lpstr>Sommerfeld</vt:lpstr>
      <vt:lpstr>Sommerfeld and Debye</vt:lpstr>
      <vt:lpstr>Slide 19</vt:lpstr>
      <vt:lpstr>Schrödinger</vt:lpstr>
      <vt:lpstr>Pauli</vt:lpstr>
      <vt:lpstr>Slide 22</vt:lpstr>
      <vt:lpstr>Heisenberg</vt:lpstr>
      <vt:lpstr>Slide 24</vt:lpstr>
    </vt:vector>
  </TitlesOfParts>
  <Company>Hewlett-Packard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Joe</dc:creator>
  <cp:lastModifiedBy>Joe</cp:lastModifiedBy>
  <cp:revision>20</cp:revision>
  <dcterms:created xsi:type="dcterms:W3CDTF">2015-09-15T18:07:13Z</dcterms:created>
  <dcterms:modified xsi:type="dcterms:W3CDTF">2015-09-21T00:57:31Z</dcterms:modified>
</cp:coreProperties>
</file>